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1" r:id="rId2"/>
    <p:sldId id="275" r:id="rId3"/>
    <p:sldId id="259" r:id="rId4"/>
    <p:sldId id="262" r:id="rId5"/>
    <p:sldId id="276" r:id="rId6"/>
    <p:sldId id="263" r:id="rId7"/>
    <p:sldId id="264" r:id="rId8"/>
    <p:sldId id="265" r:id="rId9"/>
    <p:sldId id="277" r:id="rId10"/>
    <p:sldId id="266" r:id="rId11"/>
    <p:sldId id="267" r:id="rId12"/>
    <p:sldId id="278" r:id="rId13"/>
    <p:sldId id="268" r:id="rId14"/>
    <p:sldId id="279" r:id="rId15"/>
    <p:sldId id="269" r:id="rId16"/>
    <p:sldId id="281"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797"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34FEB-28CF-4898-B5F1-3B8DDCC02B08}" type="datetimeFigureOut">
              <a:rPr lang="en-US" smtClean="0"/>
              <a:t>8/4/2014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8E7080-8F6A-4239-8288-B395B82869BF}" type="slidenum">
              <a:rPr lang="en-US" smtClean="0"/>
              <a:t>‹#›</a:t>
            </a:fld>
            <a:endParaRPr lang="en-US"/>
          </a:p>
        </p:txBody>
      </p:sp>
    </p:spTree>
    <p:extLst>
      <p:ext uri="{BB962C8B-B14F-4D97-AF65-F5344CB8AC3E}">
        <p14:creationId xmlns:p14="http://schemas.microsoft.com/office/powerpoint/2010/main" val="3855154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8E7080-8F6A-4239-8288-B395B82869BF}" type="slidenum">
              <a:rPr lang="en-US" smtClean="0"/>
              <a:t>13</a:t>
            </a:fld>
            <a:endParaRPr lang="en-US"/>
          </a:p>
        </p:txBody>
      </p:sp>
    </p:spTree>
    <p:extLst>
      <p:ext uri="{BB962C8B-B14F-4D97-AF65-F5344CB8AC3E}">
        <p14:creationId xmlns:p14="http://schemas.microsoft.com/office/powerpoint/2010/main" val="1605663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8E7080-8F6A-4239-8288-B395B82869BF}" type="slidenum">
              <a:rPr lang="en-US" smtClean="0"/>
              <a:t>14</a:t>
            </a:fld>
            <a:endParaRPr lang="en-US"/>
          </a:p>
        </p:txBody>
      </p:sp>
    </p:spTree>
    <p:extLst>
      <p:ext uri="{BB962C8B-B14F-4D97-AF65-F5344CB8AC3E}">
        <p14:creationId xmlns:p14="http://schemas.microsoft.com/office/powerpoint/2010/main" val="160566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065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686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2388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Graph">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dirty="0" smtClean="0"/>
              <a:t>Click to edit Title</a:t>
            </a:r>
            <a:endParaRPr lang="en-US" dirty="0"/>
          </a:p>
        </p:txBody>
      </p:sp>
      <p:sp>
        <p:nvSpPr>
          <p:cNvPr id="8" name="Slide Number Placeholder 22"/>
          <p:cNvSpPr>
            <a:spLocks noGrp="1"/>
          </p:cNvSpPr>
          <p:nvPr>
            <p:ph type="sldNum" sz="quarter" idx="4"/>
          </p:nvPr>
        </p:nvSpPr>
        <p:spPr>
          <a:xfrm>
            <a:off x="685800" y="6492875"/>
            <a:ext cx="533400" cy="365125"/>
          </a:xfrm>
          <a:prstGeom prst="rect">
            <a:avLst/>
          </a:prstGeom>
        </p:spPr>
        <p:txBody>
          <a:bodyPr vert="horz" lIns="0" rIns="0" anchor="t"/>
          <a:lstStyle>
            <a:lvl1pPr algn="l" eaLnBrk="1" latinLnBrk="0" hangingPunct="1">
              <a:defRPr kumimoji="0" sz="1800">
                <a:solidFill>
                  <a:srgbClr val="666666"/>
                </a:solidFill>
                <a:latin typeface="Tw Cen MT"/>
                <a:cs typeface="Tw Cen MT"/>
              </a:defRPr>
            </a:lvl1pPr>
          </a:lstStyle>
          <a:p>
            <a:fld id="{F362D8C6-FC64-4A44-BF5B-DE4FBC321E09}" type="slidenum">
              <a:rPr lang="en-US" smtClean="0"/>
              <a:pPr/>
              <a:t>‹#›</a:t>
            </a:fld>
            <a:endParaRPr lang="en-US" dirty="0"/>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r>
              <a:rPr lang="en-US" smtClean="0"/>
              <a:t>Click icon to add chart</a:t>
            </a:r>
            <a:endParaRPr lang="en-US"/>
          </a:p>
        </p:txBody>
      </p:sp>
      <p:sp>
        <p:nvSpPr>
          <p:cNvPr id="6" name="Text Placeholder 17"/>
          <p:cNvSpPr>
            <a:spLocks noGrp="1"/>
          </p:cNvSpPr>
          <p:nvPr>
            <p:ph type="body" sz="quarter" idx="11" hasCustomPrompt="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dirty="0" smtClean="0"/>
              <a:t>Click to edit sub-title</a:t>
            </a:r>
          </a:p>
        </p:txBody>
      </p:sp>
      <p:pic>
        <p:nvPicPr>
          <p:cNvPr id="7" name="Picture 6"/>
          <p:cNvPicPr>
            <a:picLocks noChangeAspect="1"/>
          </p:cNvPicPr>
          <p:nvPr/>
        </p:nvPicPr>
        <p:blipFill>
          <a:blip r:embed="rId3"/>
          <a:stretch>
            <a:fillRect/>
          </a:stretch>
        </p:blipFill>
        <p:spPr>
          <a:xfrm>
            <a:off x="8153400" y="6273800"/>
            <a:ext cx="419100" cy="431800"/>
          </a:xfrm>
          <a:prstGeom prst="rect">
            <a:avLst/>
          </a:prstGeom>
        </p:spPr>
      </p:pic>
    </p:spTree>
    <p:extLst>
      <p:ext uri="{BB962C8B-B14F-4D97-AF65-F5344CB8AC3E}">
        <p14:creationId xmlns:p14="http://schemas.microsoft.com/office/powerpoint/2010/main" val="1879219945"/>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943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276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222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1770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854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475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208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075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4A2C2-DB0A-4F93-A8AD-38422D442278}" type="datetimeFigureOut">
              <a:rPr lang="en-US" smtClean="0">
                <a:solidFill>
                  <a:prstClr val="black">
                    <a:tint val="75000"/>
                  </a:prstClr>
                </a:solidFill>
              </a:rPr>
              <a:pPr/>
              <a:t>8/4/2014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AECB9-F530-4190-B04B-77A82D00A1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7934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10600" cy="1371600"/>
          </a:xfrm>
        </p:spPr>
        <p:txBody>
          <a:bodyPr>
            <a:normAutofit fontScale="90000"/>
          </a:bodyPr>
          <a:lstStyle/>
          <a:p>
            <a:pPr algn="ctr"/>
            <a:r>
              <a:rPr lang="en-US" dirty="0"/>
              <a:t>The Administration’s Higher Education Agenda: </a:t>
            </a:r>
            <a:r>
              <a:rPr lang="en-US" dirty="0" smtClean="0"/>
              <a:t>Where </a:t>
            </a:r>
            <a:r>
              <a:rPr lang="en-US" dirty="0"/>
              <a:t>Does Student Aid Fit </a:t>
            </a:r>
            <a:r>
              <a:rPr lang="en-US" dirty="0" smtClean="0"/>
              <a:t>in?</a:t>
            </a:r>
            <a:endParaRPr lang="en-US" dirty="0"/>
          </a:p>
        </p:txBody>
      </p:sp>
      <p:pic>
        <p:nvPicPr>
          <p:cNvPr id="1026" name="Picture 2" descr="US-DeptOfEducation-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57400"/>
            <a:ext cx="2478086"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6"/>
          <p:cNvSpPr>
            <a:spLocks noGrp="1"/>
          </p:cNvSpPr>
          <p:nvPr>
            <p:ph type="body" sz="quarter" idx="11"/>
          </p:nvPr>
        </p:nvSpPr>
        <p:spPr>
          <a:xfrm>
            <a:off x="2551570" y="4953000"/>
            <a:ext cx="3928145" cy="1295400"/>
          </a:xfrm>
        </p:spPr>
        <p:txBody>
          <a:bodyPr>
            <a:noAutofit/>
          </a:bodyPr>
          <a:lstStyle/>
          <a:p>
            <a:pPr algn="ctr"/>
            <a:r>
              <a:rPr lang="en-US" sz="1800" dirty="0" smtClean="0"/>
              <a:t>Jeff </a:t>
            </a:r>
            <a:r>
              <a:rPr lang="en-US" sz="1800" dirty="0" err="1" smtClean="0"/>
              <a:t>appel</a:t>
            </a:r>
            <a:endParaRPr lang="en-US" sz="1800" dirty="0" smtClean="0"/>
          </a:p>
          <a:p>
            <a:pPr algn="ctr"/>
            <a:r>
              <a:rPr lang="en-US" sz="1800" dirty="0" smtClean="0"/>
              <a:t>Deputy under secretary</a:t>
            </a:r>
          </a:p>
          <a:p>
            <a:pPr algn="ctr"/>
            <a:r>
              <a:rPr lang="en-US" sz="1800" dirty="0" smtClean="0"/>
              <a:t>April 28, 2014</a:t>
            </a:r>
            <a:endParaRPr lang="en-US" sz="1800" dirty="0"/>
          </a:p>
        </p:txBody>
      </p:sp>
    </p:spTree>
    <p:extLst>
      <p:ext uri="{BB962C8B-B14F-4D97-AF65-F5344CB8AC3E}">
        <p14:creationId xmlns:p14="http://schemas.microsoft.com/office/powerpoint/2010/main" val="169372177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Proposed college ratings system</a:t>
            </a:r>
            <a:endParaRPr lang="en-US" sz="3150" dirty="0"/>
          </a:p>
        </p:txBody>
      </p:sp>
      <p:sp>
        <p:nvSpPr>
          <p:cNvPr id="5" name="TextBox 4"/>
          <p:cNvSpPr txBox="1"/>
          <p:nvPr/>
        </p:nvSpPr>
        <p:spPr>
          <a:xfrm>
            <a:off x="533400" y="1143000"/>
            <a:ext cx="8077200" cy="6217087"/>
          </a:xfrm>
          <a:prstGeom prst="rect">
            <a:avLst/>
          </a:prstGeom>
          <a:noFill/>
          <a:ln>
            <a:noFill/>
          </a:ln>
        </p:spPr>
        <p:txBody>
          <a:bodyPr wrap="square" rtlCol="0">
            <a:spAutoFit/>
          </a:bodyPr>
          <a:lstStyle/>
          <a:p>
            <a:pPr marL="285750" indent="-285750">
              <a:buFont typeface="Arial" panose="020B0604020202020204" pitchFamily="34" charset="0"/>
              <a:buChar char="•"/>
            </a:pPr>
            <a:r>
              <a:rPr lang="en-US" dirty="0" smtClean="0"/>
              <a:t>Scores of meetings with </a:t>
            </a:r>
            <a:r>
              <a:rPr lang="en-US" dirty="0"/>
              <a:t>thousands of </a:t>
            </a:r>
            <a:r>
              <a:rPr lang="en-US" dirty="0" smtClean="0"/>
              <a:t>participants</a:t>
            </a:r>
            <a:endParaRPr lang="en-US" dirty="0"/>
          </a:p>
          <a:p>
            <a:pPr marL="28575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In </a:t>
            </a:r>
            <a:r>
              <a:rPr lang="en-US" dirty="0" smtClean="0"/>
              <a:t>the fall, </a:t>
            </a:r>
            <a:r>
              <a:rPr lang="en-US" dirty="0"/>
              <a:t>we held four open forums: </a:t>
            </a:r>
            <a:endParaRPr lang="en-US" dirty="0" smtClean="0"/>
          </a:p>
          <a:p>
            <a:pPr marL="800100" lvl="1" indent="-342900">
              <a:buFont typeface="Arial" panose="020B0604020202020204" pitchFamily="34" charset="0"/>
              <a:buChar char="•"/>
            </a:pPr>
            <a:r>
              <a:rPr lang="en-US" dirty="0" smtClean="0"/>
              <a:t>California </a:t>
            </a:r>
            <a:r>
              <a:rPr lang="en-US" dirty="0"/>
              <a:t>State University-Dominguez </a:t>
            </a:r>
            <a:r>
              <a:rPr lang="en-US" dirty="0" smtClean="0"/>
              <a:t>Hills</a:t>
            </a:r>
          </a:p>
          <a:p>
            <a:pPr marL="800100" lvl="1" indent="-342900">
              <a:buFont typeface="Arial" panose="020B0604020202020204" pitchFamily="34" charset="0"/>
              <a:buChar char="•"/>
            </a:pPr>
            <a:r>
              <a:rPr lang="en-US" dirty="0" smtClean="0"/>
              <a:t>George </a:t>
            </a:r>
            <a:r>
              <a:rPr lang="en-US" dirty="0"/>
              <a:t>Mason University </a:t>
            </a:r>
            <a:endParaRPr lang="en-US" dirty="0" smtClean="0"/>
          </a:p>
          <a:p>
            <a:pPr marL="800100" lvl="1" indent="-342900">
              <a:buFont typeface="Arial" panose="020B0604020202020204" pitchFamily="34" charset="0"/>
              <a:buChar char="•"/>
            </a:pPr>
            <a:r>
              <a:rPr lang="en-US" dirty="0" smtClean="0"/>
              <a:t>University </a:t>
            </a:r>
            <a:r>
              <a:rPr lang="en-US" dirty="0"/>
              <a:t>of Northern </a:t>
            </a:r>
            <a:r>
              <a:rPr lang="en-US" dirty="0" smtClean="0"/>
              <a:t>Iowa</a:t>
            </a:r>
          </a:p>
          <a:p>
            <a:pPr marL="800100" lvl="1" indent="-342900">
              <a:buFont typeface="Arial" panose="020B0604020202020204" pitchFamily="34" charset="0"/>
              <a:buChar char="•"/>
            </a:pPr>
            <a:r>
              <a:rPr lang="en-US" dirty="0" smtClean="0"/>
              <a:t>Louisiana </a:t>
            </a:r>
            <a:r>
              <a:rPr lang="en-US" dirty="0"/>
              <a:t>State </a:t>
            </a:r>
            <a:r>
              <a:rPr lang="en-US" dirty="0" smtClean="0"/>
              <a:t>University </a:t>
            </a:r>
          </a:p>
          <a:p>
            <a:pPr marL="800100" lvl="1" indent="-342900">
              <a:buFont typeface="+mj-lt"/>
              <a:buAutoNum type="arabicPeriod"/>
            </a:pPr>
            <a:endParaRPr lang="en-US" dirty="0" smtClean="0"/>
          </a:p>
          <a:p>
            <a:pPr marL="285750" lvl="0" indent="-285750">
              <a:buFont typeface="Arial" panose="020B0604020202020204" pitchFamily="34" charset="0"/>
              <a:buChar char="•"/>
            </a:pPr>
            <a:r>
              <a:rPr lang="en-US" dirty="0" smtClean="0"/>
              <a:t>We </a:t>
            </a:r>
            <a:r>
              <a:rPr lang="en-US" dirty="0"/>
              <a:t>also held meetings and town halls in Chicago, Boston, Richmond, Ann Arbor, Las Vegas, Annapolis, Boulder, the Bay Area, Huntsville, Savannah, </a:t>
            </a:r>
            <a:r>
              <a:rPr lang="en-US" dirty="0" smtClean="0"/>
              <a:t>San Diego, Orlando, and New York </a:t>
            </a:r>
            <a:r>
              <a:rPr lang="en-US" dirty="0"/>
              <a:t>with more planned later in the </a:t>
            </a:r>
            <a:r>
              <a:rPr lang="en-US" dirty="0" smtClean="0"/>
              <a:t>spring and summer</a:t>
            </a:r>
          </a:p>
          <a:p>
            <a:pPr marL="285750" lvl="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 December </a:t>
            </a:r>
            <a:r>
              <a:rPr lang="en-US" dirty="0"/>
              <a:t>we published a request in the Federal Register, asking technical and subject matter experts to weigh in on measures, data sources, and formulas to calculate the </a:t>
            </a:r>
            <a:r>
              <a:rPr lang="en-US" dirty="0" smtClean="0"/>
              <a:t>ratings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Altogether</a:t>
            </a:r>
            <a:r>
              <a:rPr lang="en-US" dirty="0"/>
              <a:t>, we’ve received more than 400 comments from college leaders, students and faculty from all levels and sectors, and from parents, business people, college counselors, education associations, and policy </a:t>
            </a:r>
            <a:r>
              <a:rPr lang="en-US" dirty="0" smtClean="0"/>
              <a:t>analysts</a:t>
            </a:r>
            <a:endParaRPr lang="en-US" dirty="0"/>
          </a:p>
          <a:p>
            <a:pPr marL="285750" lvl="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lvl="0" indent="-285750">
              <a:buFont typeface="Arial" panose="020B0604020202020204" pitchFamily="34" charset="0"/>
              <a:buChar char="•"/>
            </a:pPr>
            <a:endParaRPr lang="en-US" sz="2000" dirty="0"/>
          </a:p>
        </p:txBody>
      </p:sp>
      <p:sp>
        <p:nvSpPr>
          <p:cNvPr id="6" name="Text Placeholder 3"/>
          <p:cNvSpPr>
            <a:spLocks noGrp="1"/>
          </p:cNvSpPr>
          <p:nvPr>
            <p:ph type="body" sz="quarter" idx="11"/>
          </p:nvPr>
        </p:nvSpPr>
        <p:spPr>
          <a:xfrm>
            <a:off x="457200" y="792163"/>
            <a:ext cx="8229600" cy="503237"/>
          </a:xfrm>
        </p:spPr>
        <p:txBody>
          <a:bodyPr/>
          <a:lstStyle/>
          <a:p>
            <a:r>
              <a:rPr lang="en-US" dirty="0" smtClean="0"/>
              <a:t>Our Outreach Process Thus Far</a:t>
            </a:r>
            <a:endParaRPr lang="en-US" dirty="0"/>
          </a:p>
        </p:txBody>
      </p:sp>
    </p:spTree>
    <p:extLst>
      <p:ext uri="{BB962C8B-B14F-4D97-AF65-F5344CB8AC3E}">
        <p14:creationId xmlns:p14="http://schemas.microsoft.com/office/powerpoint/2010/main" val="27309673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college ratings </a:t>
            </a:r>
            <a:r>
              <a:rPr lang="en-US" dirty="0" smtClean="0"/>
              <a:t>system</a:t>
            </a:r>
            <a:endParaRPr lang="en-US" dirty="0"/>
          </a:p>
        </p:txBody>
      </p:sp>
      <p:sp>
        <p:nvSpPr>
          <p:cNvPr id="4" name="Text Placeholder 3"/>
          <p:cNvSpPr>
            <a:spLocks noGrp="1"/>
          </p:cNvSpPr>
          <p:nvPr>
            <p:ph type="body" sz="quarter" idx="11"/>
          </p:nvPr>
        </p:nvSpPr>
        <p:spPr/>
        <p:txBody>
          <a:bodyPr/>
          <a:lstStyle/>
          <a:p>
            <a:r>
              <a:rPr lang="en-US" dirty="0" smtClean="0"/>
              <a:t>What We’ve Heard: commendations</a:t>
            </a:r>
            <a:endParaRPr lang="en-US" dirty="0"/>
          </a:p>
        </p:txBody>
      </p:sp>
      <p:sp>
        <p:nvSpPr>
          <p:cNvPr id="5" name="TextBox 4"/>
          <p:cNvSpPr txBox="1"/>
          <p:nvPr/>
        </p:nvSpPr>
        <p:spPr>
          <a:xfrm>
            <a:off x="511629" y="1194911"/>
            <a:ext cx="8077200" cy="4601260"/>
          </a:xfrm>
          <a:prstGeom prst="rect">
            <a:avLst/>
          </a:prstGeom>
          <a:noFill/>
          <a:ln>
            <a:noFill/>
          </a:ln>
        </p:spPr>
        <p:txBody>
          <a:bodyPr wrap="square" rtlCol="0">
            <a:spAutoFit/>
          </a:bodyPr>
          <a:lstStyle/>
          <a:p>
            <a:pPr lvl="0"/>
            <a:endParaRPr lang="en-US" sz="2000" dirty="0" smtClean="0"/>
          </a:p>
          <a:p>
            <a:pPr marL="285750" lvl="0" indent="-285750">
              <a:buFont typeface="Arial" panose="020B0604020202020204" pitchFamily="34" charset="0"/>
              <a:buChar char="•"/>
            </a:pPr>
            <a:r>
              <a:rPr lang="en-US" sz="2000" dirty="0" smtClean="0"/>
              <a:t>The overwhelming message: </a:t>
            </a:r>
          </a:p>
          <a:p>
            <a:pPr marL="742950" lvl="1" indent="-285750">
              <a:buFont typeface="Arial" panose="020B0604020202020204" pitchFamily="34" charset="0"/>
              <a:buChar char="•"/>
            </a:pPr>
            <a:r>
              <a:rPr lang="en-US" sz="2000" dirty="0" smtClean="0"/>
              <a:t>People </a:t>
            </a:r>
            <a:r>
              <a:rPr lang="en-US" sz="2000" dirty="0"/>
              <a:t>want the option of college for themselves and their </a:t>
            </a:r>
            <a:r>
              <a:rPr lang="en-US" sz="2000" dirty="0" smtClean="0"/>
              <a:t>families</a:t>
            </a:r>
          </a:p>
          <a:p>
            <a:pPr marL="742950" lvl="1" indent="-285750">
              <a:buFont typeface="Arial" panose="020B0604020202020204" pitchFamily="34" charset="0"/>
              <a:buChar char="•"/>
            </a:pPr>
            <a:r>
              <a:rPr lang="en-US" sz="2000" dirty="0"/>
              <a:t>C</a:t>
            </a:r>
            <a:r>
              <a:rPr lang="en-US" sz="2000" dirty="0" smtClean="0"/>
              <a:t>hoosing </a:t>
            </a:r>
            <a:r>
              <a:rPr lang="en-US" sz="2000" dirty="0"/>
              <a:t>among colleges is </a:t>
            </a:r>
            <a:r>
              <a:rPr lang="en-US" sz="2000" dirty="0" smtClean="0"/>
              <a:t>hard</a:t>
            </a:r>
          </a:p>
          <a:p>
            <a:pPr marL="742950" lvl="1" indent="-285750">
              <a:buFont typeface="Arial" panose="020B0604020202020204" pitchFamily="34" charset="0"/>
              <a:buChar char="•"/>
            </a:pPr>
            <a:r>
              <a:rPr lang="en-US" sz="2000" dirty="0" smtClean="0"/>
              <a:t>Students and families </a:t>
            </a:r>
            <a:r>
              <a:rPr lang="en-US" sz="2000" dirty="0"/>
              <a:t>worry </a:t>
            </a:r>
            <a:r>
              <a:rPr lang="en-US" sz="2000" dirty="0" smtClean="0"/>
              <a:t>about cost</a:t>
            </a:r>
          </a:p>
          <a:p>
            <a:pPr lvl="0"/>
            <a:endParaRPr lang="en-US" sz="2000" dirty="0"/>
          </a:p>
          <a:p>
            <a:pPr marL="285750" lvl="0" indent="-285750">
              <a:buFont typeface="Arial" panose="020B0604020202020204" pitchFamily="34" charset="0"/>
              <a:buChar char="•"/>
            </a:pPr>
            <a:r>
              <a:rPr lang="en-US" sz="2000" dirty="0" smtClean="0"/>
              <a:t>Stakeholders recommend:</a:t>
            </a:r>
            <a:endParaRPr lang="en-US" sz="2000" dirty="0"/>
          </a:p>
          <a:p>
            <a:pPr marL="742950" lvl="1" indent="-285750">
              <a:buFont typeface="Arial" panose="020B0604020202020204" pitchFamily="34" charset="0"/>
              <a:buChar char="•"/>
            </a:pPr>
            <a:r>
              <a:rPr lang="en-US" sz="2000" dirty="0" smtClean="0"/>
              <a:t>Colleges be </a:t>
            </a:r>
            <a:r>
              <a:rPr lang="en-US" sz="2000" dirty="0"/>
              <a:t>grouped by mission or other criteria to generate reasonable peer </a:t>
            </a:r>
            <a:r>
              <a:rPr lang="en-US" sz="2000" dirty="0" smtClean="0"/>
              <a:t>groups</a:t>
            </a:r>
            <a:endParaRPr lang="en-US" sz="2000" dirty="0"/>
          </a:p>
          <a:p>
            <a:pPr marL="742950" lvl="1" indent="-285750">
              <a:buFont typeface="Arial" panose="020B0604020202020204" pitchFamily="34" charset="0"/>
              <a:buChar char="•"/>
            </a:pPr>
            <a:r>
              <a:rPr lang="en-US" sz="2000" dirty="0" smtClean="0"/>
              <a:t>Ratings be </a:t>
            </a:r>
            <a:r>
              <a:rPr lang="en-US" sz="2000" dirty="0"/>
              <a:t>used to generate broad performance categories, not rank-ordered </a:t>
            </a:r>
            <a:r>
              <a:rPr lang="en-US" sz="2000" dirty="0" smtClean="0"/>
              <a:t>lists</a:t>
            </a:r>
            <a:endParaRPr lang="en-US" sz="2000" dirty="0"/>
          </a:p>
          <a:p>
            <a:pPr marL="742950" lvl="1" indent="-285750">
              <a:buFont typeface="Arial" panose="020B0604020202020204" pitchFamily="34" charset="0"/>
              <a:buChar char="•"/>
            </a:pPr>
            <a:r>
              <a:rPr lang="en-US" sz="2000" dirty="0" smtClean="0"/>
              <a:t>Weight be </a:t>
            </a:r>
            <a:r>
              <a:rPr lang="en-US" sz="2000" dirty="0"/>
              <a:t>given to whether schools are </a:t>
            </a:r>
            <a:r>
              <a:rPr lang="en-US" sz="2000" dirty="0" smtClean="0"/>
              <a:t>improving</a:t>
            </a:r>
            <a:endParaRPr lang="en-US" sz="2000" dirty="0"/>
          </a:p>
          <a:p>
            <a:pPr marL="285750" lvl="0" indent="-285750">
              <a:buFont typeface="Arial" panose="020B0604020202020204" pitchFamily="34" charset="0"/>
              <a:buChar char="•"/>
            </a:pPr>
            <a:endParaRPr lang="en-US" sz="1700" dirty="0"/>
          </a:p>
          <a:p>
            <a:pPr lvl="0"/>
            <a:endParaRPr lang="en-US" sz="1600" dirty="0">
              <a:solidFill>
                <a:prstClr val="black"/>
              </a:solidFill>
            </a:endParaRPr>
          </a:p>
          <a:p>
            <a:pPr marL="285750" lvl="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91555221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college ratings </a:t>
            </a:r>
            <a:r>
              <a:rPr lang="en-US" dirty="0" smtClean="0"/>
              <a:t>system</a:t>
            </a:r>
            <a:endParaRPr lang="en-US" dirty="0"/>
          </a:p>
        </p:txBody>
      </p:sp>
      <p:sp>
        <p:nvSpPr>
          <p:cNvPr id="4" name="Text Placeholder 3"/>
          <p:cNvSpPr>
            <a:spLocks noGrp="1"/>
          </p:cNvSpPr>
          <p:nvPr>
            <p:ph type="body" sz="quarter" idx="11"/>
          </p:nvPr>
        </p:nvSpPr>
        <p:spPr/>
        <p:txBody>
          <a:bodyPr/>
          <a:lstStyle/>
          <a:p>
            <a:r>
              <a:rPr lang="en-US" dirty="0" smtClean="0"/>
              <a:t>What We’ve Heard: commendations</a:t>
            </a:r>
            <a:endParaRPr lang="en-US" dirty="0"/>
          </a:p>
        </p:txBody>
      </p:sp>
      <p:sp>
        <p:nvSpPr>
          <p:cNvPr id="5" name="TextBox 4"/>
          <p:cNvSpPr txBox="1"/>
          <p:nvPr/>
        </p:nvSpPr>
        <p:spPr>
          <a:xfrm>
            <a:off x="511629" y="1194911"/>
            <a:ext cx="8077200" cy="3370153"/>
          </a:xfrm>
          <a:prstGeom prst="rect">
            <a:avLst/>
          </a:prstGeom>
          <a:noFill/>
          <a:ln>
            <a:noFill/>
          </a:ln>
        </p:spPr>
        <p:txBody>
          <a:bodyPr wrap="square" rtlCol="0">
            <a:spAutoFit/>
          </a:bodyPr>
          <a:lstStyle/>
          <a:p>
            <a:pPr marL="285750" lvl="0" indent="-285750">
              <a:buFont typeface="Arial" panose="020B0604020202020204" pitchFamily="34" charset="0"/>
              <a:buChar char="•"/>
            </a:pPr>
            <a:endParaRPr lang="en-US" sz="1700" dirty="0"/>
          </a:p>
          <a:p>
            <a:pPr marL="285750" lvl="0" indent="-285750">
              <a:buFont typeface="Arial" panose="020B0604020202020204" pitchFamily="34" charset="0"/>
              <a:buChar char="•"/>
            </a:pPr>
            <a:r>
              <a:rPr lang="en-US" sz="2000" dirty="0">
                <a:solidFill>
                  <a:prstClr val="black"/>
                </a:solidFill>
              </a:rPr>
              <a:t>Stakeholders agree that, if done right, a ratings system could </a:t>
            </a:r>
            <a:r>
              <a:rPr lang="en-US" sz="2000" dirty="0" smtClean="0">
                <a:solidFill>
                  <a:prstClr val="black"/>
                </a:solidFill>
              </a:rPr>
              <a:t>encourage: </a:t>
            </a:r>
          </a:p>
          <a:p>
            <a:pPr marL="742950" lvl="1" indent="-285750">
              <a:buFont typeface="Arial" panose="020B0604020202020204" pitchFamily="34" charset="0"/>
              <a:buChar char="•"/>
            </a:pPr>
            <a:r>
              <a:rPr lang="en-US" sz="2000" dirty="0" smtClean="0">
                <a:solidFill>
                  <a:prstClr val="black"/>
                </a:solidFill>
              </a:rPr>
              <a:t>Effective practices</a:t>
            </a:r>
          </a:p>
          <a:p>
            <a:pPr marL="742950" lvl="1" indent="-285750">
              <a:buFont typeface="Arial" panose="020B0604020202020204" pitchFamily="34" charset="0"/>
              <a:buChar char="•"/>
            </a:pPr>
            <a:r>
              <a:rPr lang="en-US" sz="2000" dirty="0" smtClean="0">
                <a:solidFill>
                  <a:prstClr val="black"/>
                </a:solidFill>
              </a:rPr>
              <a:t>Spark </a:t>
            </a:r>
            <a:r>
              <a:rPr lang="en-US" sz="2000" dirty="0">
                <a:solidFill>
                  <a:prstClr val="black"/>
                </a:solidFill>
              </a:rPr>
              <a:t>creative </a:t>
            </a:r>
            <a:r>
              <a:rPr lang="en-US" sz="2000" dirty="0" smtClean="0">
                <a:solidFill>
                  <a:prstClr val="black"/>
                </a:solidFill>
              </a:rPr>
              <a:t>solutions</a:t>
            </a:r>
          </a:p>
          <a:p>
            <a:pPr marL="742950" lvl="1" indent="-285750">
              <a:buFont typeface="Arial" panose="020B0604020202020204" pitchFamily="34" charset="0"/>
              <a:buChar char="•"/>
            </a:pPr>
            <a:r>
              <a:rPr lang="en-US" sz="2000" dirty="0" smtClean="0">
                <a:solidFill>
                  <a:prstClr val="black"/>
                </a:solidFill>
              </a:rPr>
              <a:t>Increase accountability</a:t>
            </a:r>
          </a:p>
          <a:p>
            <a:pPr marL="742950" lvl="1" indent="-285750">
              <a:buFont typeface="Arial" panose="020B0604020202020204" pitchFamily="34" charset="0"/>
              <a:buChar char="•"/>
            </a:pPr>
            <a:r>
              <a:rPr lang="en-US" sz="2000" dirty="0">
                <a:solidFill>
                  <a:prstClr val="black"/>
                </a:solidFill>
              </a:rPr>
              <a:t>B</a:t>
            </a:r>
            <a:r>
              <a:rPr lang="en-US" sz="2000" dirty="0" smtClean="0">
                <a:solidFill>
                  <a:prstClr val="black"/>
                </a:solidFill>
              </a:rPr>
              <a:t>enefit </a:t>
            </a:r>
            <a:r>
              <a:rPr lang="en-US" sz="2000" dirty="0">
                <a:solidFill>
                  <a:prstClr val="black"/>
                </a:solidFill>
              </a:rPr>
              <a:t>students and </a:t>
            </a:r>
            <a:r>
              <a:rPr lang="en-US" sz="2000" dirty="0" smtClean="0">
                <a:solidFill>
                  <a:prstClr val="black"/>
                </a:solidFill>
              </a:rPr>
              <a:t>families</a:t>
            </a:r>
            <a:endParaRPr lang="en-US" sz="2000" dirty="0">
              <a:solidFill>
                <a:prstClr val="black"/>
              </a:solidFill>
            </a:endParaRPr>
          </a:p>
          <a:p>
            <a:endParaRPr lang="en-US" sz="2000" dirty="0" smtClean="0"/>
          </a:p>
          <a:p>
            <a:pPr marL="285750" lvl="0" indent="-285750">
              <a:buFont typeface="Arial" panose="020B0604020202020204" pitchFamily="34" charset="0"/>
              <a:buChar char="•"/>
            </a:pPr>
            <a:r>
              <a:rPr lang="en-US" sz="2000" dirty="0" smtClean="0">
                <a:solidFill>
                  <a:prstClr val="black"/>
                </a:solidFill>
              </a:rPr>
              <a:t>We </a:t>
            </a:r>
            <a:r>
              <a:rPr lang="en-US" sz="2000" dirty="0">
                <a:solidFill>
                  <a:prstClr val="black"/>
                </a:solidFill>
              </a:rPr>
              <a:t>heard especially positive responses </a:t>
            </a:r>
            <a:r>
              <a:rPr lang="en-US" sz="2000" dirty="0" smtClean="0">
                <a:solidFill>
                  <a:prstClr val="black"/>
                </a:solidFill>
              </a:rPr>
              <a:t>from </a:t>
            </a:r>
            <a:r>
              <a:rPr lang="en-US" sz="2000" dirty="0">
                <a:solidFill>
                  <a:prstClr val="black"/>
                </a:solidFill>
              </a:rPr>
              <a:t>students, parents, and groups that advise low-income students about </a:t>
            </a:r>
            <a:r>
              <a:rPr lang="en-US" sz="2000" dirty="0" smtClean="0">
                <a:solidFill>
                  <a:prstClr val="black"/>
                </a:solidFill>
              </a:rPr>
              <a:t>college</a:t>
            </a:r>
            <a:endParaRPr lang="en-US" sz="2000" dirty="0">
              <a:solidFill>
                <a:prstClr val="black"/>
              </a:solidFill>
            </a:endParaRPr>
          </a:p>
          <a:p>
            <a:pPr lvl="0"/>
            <a:endParaRPr lang="en-US" sz="1600" dirty="0">
              <a:solidFill>
                <a:prstClr val="black"/>
              </a:solidFill>
            </a:endParaRPr>
          </a:p>
          <a:p>
            <a:pPr marL="285750" lvl="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48027180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college ratings system</a:t>
            </a:r>
          </a:p>
        </p:txBody>
      </p:sp>
      <p:sp>
        <p:nvSpPr>
          <p:cNvPr id="4" name="Text Placeholder 3"/>
          <p:cNvSpPr>
            <a:spLocks noGrp="1"/>
          </p:cNvSpPr>
          <p:nvPr>
            <p:ph type="body" sz="quarter" idx="11"/>
          </p:nvPr>
        </p:nvSpPr>
        <p:spPr/>
        <p:txBody>
          <a:bodyPr/>
          <a:lstStyle/>
          <a:p>
            <a:r>
              <a:rPr lang="en-US" dirty="0" smtClean="0"/>
              <a:t>What We’ve Heard: Concerns</a:t>
            </a:r>
            <a:endParaRPr lang="en-US" dirty="0"/>
          </a:p>
        </p:txBody>
      </p:sp>
      <p:sp>
        <p:nvSpPr>
          <p:cNvPr id="5" name="TextBox 4"/>
          <p:cNvSpPr txBox="1"/>
          <p:nvPr/>
        </p:nvSpPr>
        <p:spPr>
          <a:xfrm>
            <a:off x="511629" y="1194911"/>
            <a:ext cx="8077200" cy="5816977"/>
          </a:xfrm>
          <a:prstGeom prst="rect">
            <a:avLst/>
          </a:prstGeom>
          <a:noFill/>
          <a:ln>
            <a:noFill/>
          </a:ln>
        </p:spPr>
        <p:txBody>
          <a:bodyPr wrap="square" rtlCol="0">
            <a:spAutoFit/>
          </a:bodyPr>
          <a:lstStyle/>
          <a:p>
            <a:pPr marL="285750" lvl="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The Department has been urged to: </a:t>
            </a:r>
            <a:endParaRPr lang="en-US" sz="2000" dirty="0"/>
          </a:p>
          <a:p>
            <a:pPr marL="742950" lvl="1" indent="-285750">
              <a:buFont typeface="Arial" panose="020B0604020202020204" pitchFamily="34" charset="0"/>
              <a:buChar char="•"/>
            </a:pPr>
            <a:r>
              <a:rPr lang="en-US" sz="2000" dirty="0"/>
              <a:t>Avoid rewarding schools with strong access and completion results in a way that creates incentives for schools to enroll fewer high-risk students or steer students to less-demanding </a:t>
            </a:r>
            <a:r>
              <a:rPr lang="en-US" sz="2000" dirty="0" smtClean="0"/>
              <a:t>coursework  </a:t>
            </a:r>
            <a:endParaRPr lang="en-US" sz="2000" dirty="0"/>
          </a:p>
          <a:p>
            <a:pPr marL="742950" lvl="1" indent="-285750">
              <a:buFont typeface="Arial" panose="020B0604020202020204" pitchFamily="34" charset="0"/>
              <a:buChar char="•"/>
            </a:pPr>
            <a:r>
              <a:rPr lang="en-US" sz="2000" dirty="0"/>
              <a:t>Include outcomes like successful transfer, completion of occupational certificates, and </a:t>
            </a:r>
            <a:r>
              <a:rPr lang="en-US" sz="2000" dirty="0" smtClean="0"/>
              <a:t>persistence</a:t>
            </a:r>
          </a:p>
          <a:p>
            <a:pPr marL="742950" lvl="1" indent="-285750">
              <a:buFont typeface="Arial" panose="020B0604020202020204" pitchFamily="34" charset="0"/>
              <a:buChar char="•"/>
            </a:pPr>
            <a:r>
              <a:rPr lang="en-US" sz="2000" dirty="0" smtClean="0"/>
              <a:t>Choose metrics </a:t>
            </a:r>
            <a:r>
              <a:rPr lang="en-US" sz="2000" dirty="0"/>
              <a:t>related to post-college employment and income carefully, so as not to penalize schools that graduate higher numbers of students in fields like public </a:t>
            </a:r>
            <a:r>
              <a:rPr lang="en-US" sz="2000" dirty="0" smtClean="0"/>
              <a:t>service</a:t>
            </a:r>
            <a:endParaRPr lang="en-US" sz="2000" dirty="0"/>
          </a:p>
          <a:p>
            <a:pPr marL="742950" lvl="1" indent="-285750">
              <a:buFont typeface="Arial" panose="020B0604020202020204" pitchFamily="34" charset="0"/>
              <a:buChar char="•"/>
            </a:pPr>
            <a:r>
              <a:rPr lang="en-US" sz="2000" dirty="0" smtClean="0"/>
              <a:t>Emphasize that the ratings </a:t>
            </a:r>
            <a:r>
              <a:rPr lang="en-US" sz="2000" dirty="0"/>
              <a:t>system isn’t intended to capture all the benefits of a college education, like academic success, </a:t>
            </a:r>
            <a:r>
              <a:rPr lang="en-US" sz="2000" dirty="0" smtClean="0"/>
              <a:t>or civic engagement </a:t>
            </a:r>
          </a:p>
          <a:p>
            <a:pPr marL="742950" lvl="1" indent="-285750">
              <a:buFont typeface="Arial" panose="020B0604020202020204" pitchFamily="34" charset="0"/>
              <a:buChar char="•"/>
            </a:pPr>
            <a:r>
              <a:rPr lang="en-US" sz="2000" dirty="0" smtClean="0"/>
              <a:t>Recognize </a:t>
            </a:r>
            <a:r>
              <a:rPr lang="en-US" sz="2000" dirty="0"/>
              <a:t>the complexity of making institutional comparisons and designing meaningful peer </a:t>
            </a:r>
            <a:r>
              <a:rPr lang="en-US" sz="2000" dirty="0" smtClean="0"/>
              <a:t>groups  </a:t>
            </a:r>
            <a:endParaRPr lang="en-US" sz="2000" dirty="0"/>
          </a:p>
          <a:p>
            <a:pPr marL="742950" lvl="1"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lvl="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37917613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college ratings system</a:t>
            </a:r>
          </a:p>
        </p:txBody>
      </p:sp>
      <p:sp>
        <p:nvSpPr>
          <p:cNvPr id="4" name="Text Placeholder 3"/>
          <p:cNvSpPr>
            <a:spLocks noGrp="1"/>
          </p:cNvSpPr>
          <p:nvPr>
            <p:ph type="body" sz="quarter" idx="11"/>
          </p:nvPr>
        </p:nvSpPr>
        <p:spPr/>
        <p:txBody>
          <a:bodyPr/>
          <a:lstStyle/>
          <a:p>
            <a:r>
              <a:rPr lang="en-US" dirty="0" smtClean="0"/>
              <a:t>What We’ve Heard: Concerns</a:t>
            </a:r>
            <a:endParaRPr lang="en-US" dirty="0"/>
          </a:p>
        </p:txBody>
      </p:sp>
      <p:sp>
        <p:nvSpPr>
          <p:cNvPr id="5" name="TextBox 4"/>
          <p:cNvSpPr txBox="1"/>
          <p:nvPr/>
        </p:nvSpPr>
        <p:spPr>
          <a:xfrm>
            <a:off x="511629" y="1194911"/>
            <a:ext cx="8077200" cy="3785652"/>
          </a:xfrm>
          <a:prstGeom prst="rect">
            <a:avLst/>
          </a:prstGeom>
          <a:noFill/>
          <a:ln>
            <a:noFill/>
          </a:ln>
        </p:spPr>
        <p:txBody>
          <a:bodyPr wrap="square" rtlCol="0">
            <a:spAutoFit/>
          </a:bodyPr>
          <a:lstStyle/>
          <a:p>
            <a:pPr marL="742950" lvl="1" indent="-285750">
              <a:buFont typeface="Arial" panose="020B0604020202020204" pitchFamily="34" charset="0"/>
              <a:buChar char="•"/>
            </a:pPr>
            <a:endParaRPr lang="en-US" sz="1600" dirty="0"/>
          </a:p>
          <a:p>
            <a:pPr marL="285750" lvl="0" indent="-285750">
              <a:buFont typeface="Arial" panose="020B0604020202020204" pitchFamily="34" charset="0"/>
              <a:buChar char="•"/>
            </a:pPr>
            <a:r>
              <a:rPr lang="en-US" sz="2400" dirty="0"/>
              <a:t>Stakeholders also noted that the system’s effectiveness depends on whether the data and interface are user-friendly for students and </a:t>
            </a:r>
            <a:r>
              <a:rPr lang="en-US" sz="2400" dirty="0" smtClean="0"/>
              <a:t>families</a:t>
            </a:r>
          </a:p>
          <a:p>
            <a:pPr lvl="0"/>
            <a:endParaRPr lang="en-US" sz="2400" dirty="0" smtClean="0"/>
          </a:p>
          <a:p>
            <a:pPr marL="285750" lvl="0" indent="-285750">
              <a:buFont typeface="Arial" panose="020B0604020202020204" pitchFamily="34" charset="0"/>
              <a:buChar char="•"/>
            </a:pPr>
            <a:r>
              <a:rPr lang="en-US" sz="2400" dirty="0" smtClean="0"/>
              <a:t>We </a:t>
            </a:r>
            <a:r>
              <a:rPr lang="en-US" sz="2400" dirty="0"/>
              <a:t>do plan to test the system with consumers, colleges and other stakeholders to make sure it tells a clear and useful </a:t>
            </a:r>
            <a:r>
              <a:rPr lang="en-US" sz="2400" dirty="0" smtClean="0"/>
              <a:t>story</a:t>
            </a:r>
            <a:endParaRPr lang="en-US" sz="2400" dirty="0"/>
          </a:p>
          <a:p>
            <a:pPr marL="285750" lvl="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lvl="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393223097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college ratings system</a:t>
            </a:r>
            <a:endParaRPr lang="en-US" dirty="0"/>
          </a:p>
        </p:txBody>
      </p:sp>
      <p:sp>
        <p:nvSpPr>
          <p:cNvPr id="4" name="Text Placeholder 3"/>
          <p:cNvSpPr>
            <a:spLocks noGrp="1"/>
          </p:cNvSpPr>
          <p:nvPr>
            <p:ph type="body" sz="quarter" idx="11"/>
          </p:nvPr>
        </p:nvSpPr>
        <p:spPr/>
        <p:txBody>
          <a:bodyPr/>
          <a:lstStyle/>
          <a:p>
            <a:r>
              <a:rPr lang="en-US" dirty="0" smtClean="0"/>
              <a:t>Next steps</a:t>
            </a:r>
            <a:endParaRPr lang="en-US" dirty="0"/>
          </a:p>
        </p:txBody>
      </p:sp>
      <p:sp>
        <p:nvSpPr>
          <p:cNvPr id="5" name="TextBox 4"/>
          <p:cNvSpPr txBox="1"/>
          <p:nvPr/>
        </p:nvSpPr>
        <p:spPr>
          <a:xfrm>
            <a:off x="511629" y="1194911"/>
            <a:ext cx="8077200" cy="4555094"/>
          </a:xfrm>
          <a:prstGeom prst="rect">
            <a:avLst/>
          </a:prstGeom>
          <a:noFill/>
          <a:ln>
            <a:noFill/>
          </a:ln>
        </p:spPr>
        <p:txBody>
          <a:bodyPr wrap="square" rtlCol="0">
            <a:spAutoFit/>
          </a:bodyPr>
          <a:lstStyle/>
          <a:p>
            <a:pPr marL="285750" indent="-285750">
              <a:buFont typeface="Arial" panose="020B0604020202020204" pitchFamily="34" charset="0"/>
              <a:buChar char="•"/>
            </a:pPr>
            <a:r>
              <a:rPr lang="en-US" dirty="0" smtClean="0"/>
              <a:t>The Department </a:t>
            </a:r>
            <a:r>
              <a:rPr lang="en-US" dirty="0"/>
              <a:t>is </a:t>
            </a:r>
            <a:r>
              <a:rPr lang="en-US" dirty="0" smtClean="0"/>
              <a:t>evaluating the received comments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We are working </a:t>
            </a:r>
            <a:r>
              <a:rPr lang="en-US" dirty="0"/>
              <a:t>with data experts, soliciting technical recommendations, and assessing existing ratings systems in higher education and other </a:t>
            </a:r>
            <a:r>
              <a:rPr lang="en-US" dirty="0" smtClean="0"/>
              <a:t>fields</a:t>
            </a:r>
            <a:endParaRPr lang="en-US" dirty="0"/>
          </a:p>
          <a:p>
            <a:pPr marL="28575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Our goal is to </a:t>
            </a:r>
            <a:r>
              <a:rPr lang="en-US" dirty="0" smtClean="0"/>
              <a:t>continue seeking public feedback</a:t>
            </a:r>
          </a:p>
          <a:p>
            <a:pPr lvl="0"/>
            <a:endParaRPr lang="en-US" dirty="0"/>
          </a:p>
          <a:p>
            <a:pPr marL="285750" lvl="0" indent="-285750">
              <a:buFont typeface="Arial" panose="020B0604020202020204" pitchFamily="34" charset="0"/>
              <a:buChar char="•"/>
            </a:pPr>
            <a:r>
              <a:rPr lang="en-US" dirty="0"/>
              <a:t>Once the measures are finalized, the ratings will be published on the College Scorecard and made available on our department’s College Accountability and Transparency Center before the start of the 2015 school </a:t>
            </a:r>
            <a:r>
              <a:rPr lang="en-US" dirty="0" smtClean="0"/>
              <a:t>year</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smtClean="0"/>
              <a:t>Based on </a:t>
            </a:r>
            <a:r>
              <a:rPr lang="en-US" dirty="0"/>
              <a:t>the President’s charge, we’ll seek legislative changes in order to use the ratings in allocating financial aid by </a:t>
            </a:r>
            <a:r>
              <a:rPr lang="en-US" dirty="0" smtClean="0"/>
              <a:t>2018</a:t>
            </a:r>
            <a:endParaRPr lang="en-US" dirty="0"/>
          </a:p>
          <a:p>
            <a:pPr marL="285750" lvl="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lvl="0"/>
            <a:endParaRPr lang="en-US" sz="2000" dirty="0"/>
          </a:p>
        </p:txBody>
      </p:sp>
    </p:spTree>
    <p:extLst>
      <p:ext uri="{BB962C8B-B14F-4D97-AF65-F5344CB8AC3E}">
        <p14:creationId xmlns:p14="http://schemas.microsoft.com/office/powerpoint/2010/main" val="246163794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Activities and Priorities</a:t>
            </a:r>
            <a:endParaRPr lang="en-US" dirty="0"/>
          </a:p>
        </p:txBody>
      </p:sp>
      <p:sp>
        <p:nvSpPr>
          <p:cNvPr id="5" name="TextBox 4"/>
          <p:cNvSpPr txBox="1"/>
          <p:nvPr/>
        </p:nvSpPr>
        <p:spPr>
          <a:xfrm>
            <a:off x="533400" y="914400"/>
            <a:ext cx="8001000" cy="4524315"/>
          </a:xfrm>
          <a:prstGeom prst="rect">
            <a:avLst/>
          </a:prstGeom>
          <a:noFill/>
        </p:spPr>
        <p:txBody>
          <a:bodyPr wrap="square" rtlCol="0">
            <a:spAutoFit/>
          </a:bodyPr>
          <a:lstStyle/>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Regulatory activities</a:t>
            </a:r>
          </a:p>
          <a:p>
            <a:endParaRPr lang="en-US" sz="2400" dirty="0" smtClean="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Grant and loan loan program improvements/activities</a:t>
            </a:r>
          </a:p>
          <a:p>
            <a:pPr marL="742950" lvl="1" indent="-285750">
              <a:buFont typeface="Arial" panose="020B0604020202020204" pitchFamily="34" charset="0"/>
              <a:buChar char="•"/>
            </a:pPr>
            <a:r>
              <a:rPr lang="en-US" sz="2400" dirty="0" smtClean="0"/>
              <a:t>Direct Borrower Communications</a:t>
            </a:r>
          </a:p>
          <a:p>
            <a:pPr marL="742950" lvl="1" indent="-285750">
              <a:buFont typeface="Arial" panose="020B0604020202020204" pitchFamily="34" charset="0"/>
              <a:buChar char="•"/>
            </a:pPr>
            <a:r>
              <a:rPr lang="en-US" sz="2400" dirty="0" smtClean="0"/>
              <a:t>“Tax-time” IDR Awareness Pilot</a:t>
            </a:r>
          </a:p>
          <a:p>
            <a:pPr marL="742950" lvl="1" indent="-285750">
              <a:buFont typeface="Arial" panose="020B0604020202020204" pitchFamily="34" charset="0"/>
              <a:buChar char="•"/>
            </a:pPr>
            <a:r>
              <a:rPr lang="en-US" sz="2400" dirty="0" smtClean="0"/>
              <a:t>Experimental Sites</a:t>
            </a:r>
          </a:p>
          <a:p>
            <a:pPr marL="742950" lvl="1" indent="-285750">
              <a:buFont typeface="Arial" panose="020B0604020202020204" pitchFamily="34" charset="0"/>
              <a:buChar char="•"/>
            </a:pPr>
            <a:r>
              <a:rPr lang="en-US" sz="2400" dirty="0" smtClean="0"/>
              <a:t>Loan servicing improvements</a:t>
            </a:r>
          </a:p>
          <a:p>
            <a:endParaRPr lang="en-US" sz="2400" dirty="0" smtClean="0"/>
          </a:p>
          <a:p>
            <a:pPr marL="285750" indent="-285750">
              <a:buFont typeface="Arial" panose="020B0604020202020204" pitchFamily="34" charset="0"/>
              <a:buChar char="•"/>
            </a:pPr>
            <a:endParaRPr lang="en-US" sz="2400" dirty="0" smtClean="0"/>
          </a:p>
          <a:p>
            <a:endParaRPr lang="en-US" sz="2400" dirty="0"/>
          </a:p>
        </p:txBody>
      </p:sp>
    </p:spTree>
    <p:extLst>
      <p:ext uri="{BB962C8B-B14F-4D97-AF65-F5344CB8AC3E}">
        <p14:creationId xmlns:p14="http://schemas.microsoft.com/office/powerpoint/2010/main" val="201137577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10600" cy="1371600"/>
          </a:xfrm>
        </p:spPr>
        <p:txBody>
          <a:bodyPr>
            <a:normAutofit fontScale="90000"/>
          </a:bodyPr>
          <a:lstStyle/>
          <a:p>
            <a:pPr algn="ctr"/>
            <a:r>
              <a:rPr lang="en-US" dirty="0"/>
              <a:t>The Administration’s Higher Education Agenda: </a:t>
            </a:r>
            <a:r>
              <a:rPr lang="en-US" dirty="0" smtClean="0"/>
              <a:t>Where </a:t>
            </a:r>
            <a:r>
              <a:rPr lang="en-US" dirty="0"/>
              <a:t>Does Student Aid Fit </a:t>
            </a:r>
            <a:r>
              <a:rPr lang="en-US" dirty="0" smtClean="0"/>
              <a:t>in?</a:t>
            </a:r>
            <a:endParaRPr lang="en-US" dirty="0"/>
          </a:p>
        </p:txBody>
      </p:sp>
      <p:pic>
        <p:nvPicPr>
          <p:cNvPr id="1026" name="Picture 2" descr="US-DeptOfEducation-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57400"/>
            <a:ext cx="2478086"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6"/>
          <p:cNvSpPr>
            <a:spLocks noGrp="1"/>
          </p:cNvSpPr>
          <p:nvPr>
            <p:ph type="body" sz="quarter" idx="11"/>
          </p:nvPr>
        </p:nvSpPr>
        <p:spPr>
          <a:xfrm>
            <a:off x="2551570" y="4953000"/>
            <a:ext cx="3928145" cy="1295400"/>
          </a:xfrm>
        </p:spPr>
        <p:txBody>
          <a:bodyPr>
            <a:noAutofit/>
          </a:bodyPr>
          <a:lstStyle/>
          <a:p>
            <a:pPr algn="ctr"/>
            <a:r>
              <a:rPr lang="en-US" sz="1800" dirty="0" smtClean="0"/>
              <a:t>Jeff </a:t>
            </a:r>
            <a:r>
              <a:rPr lang="en-US" sz="1800" dirty="0" err="1" smtClean="0"/>
              <a:t>appel</a:t>
            </a:r>
            <a:endParaRPr lang="en-US" sz="1800" dirty="0" smtClean="0"/>
          </a:p>
          <a:p>
            <a:pPr algn="ctr"/>
            <a:r>
              <a:rPr lang="en-US" sz="1800" dirty="0" smtClean="0"/>
              <a:t>Deputy under secretary</a:t>
            </a:r>
          </a:p>
          <a:p>
            <a:pPr algn="ctr"/>
            <a:r>
              <a:rPr lang="en-US" sz="1800" dirty="0" smtClean="0"/>
              <a:t>April 28, 2014</a:t>
            </a:r>
            <a:endParaRPr lang="en-US" sz="1800" dirty="0"/>
          </a:p>
        </p:txBody>
      </p:sp>
    </p:spTree>
    <p:extLst>
      <p:ext uri="{BB962C8B-B14F-4D97-AF65-F5344CB8AC3E}">
        <p14:creationId xmlns:p14="http://schemas.microsoft.com/office/powerpoint/2010/main" val="29714491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Challenge</a:t>
            </a:r>
            <a:endParaRPr lang="en-US" dirty="0"/>
          </a:p>
        </p:txBody>
      </p:sp>
      <p:sp>
        <p:nvSpPr>
          <p:cNvPr id="5" name="TextBox 4"/>
          <p:cNvSpPr txBox="1"/>
          <p:nvPr/>
        </p:nvSpPr>
        <p:spPr>
          <a:xfrm>
            <a:off x="533400" y="914400"/>
            <a:ext cx="8001000" cy="4893647"/>
          </a:xfrm>
          <a:prstGeom prst="rect">
            <a:avLst/>
          </a:prstGeom>
          <a:noFill/>
        </p:spPr>
        <p:txBody>
          <a:bodyPr wrap="square" rtlCol="0">
            <a:spAutoFit/>
          </a:bodyPr>
          <a:lstStyle/>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At a time that postsecondary education has never been more important, it has never been more expensive</a:t>
            </a:r>
          </a:p>
          <a:p>
            <a:endParaRPr lang="en-US" sz="2400" dirty="0" smtClean="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Average tuition at a public, four-year college has increased by more than 250% over the past three decades, while income for the typical family grew by only 16%</a:t>
            </a:r>
          </a:p>
          <a:p>
            <a:endParaRPr lang="en-US" sz="2400" dirty="0" smtClean="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Average cumulative total debt (Federal and private loans) among graduating seniors from 4-year undergraduate schools increased from $23,118 in 2008 to </a:t>
            </a:r>
            <a:r>
              <a:rPr lang="en-US" sz="2400" dirty="0"/>
              <a:t>$29,384 in </a:t>
            </a:r>
            <a:r>
              <a:rPr lang="en-US" sz="2400" dirty="0" smtClean="0"/>
              <a:t>2012.</a:t>
            </a:r>
            <a:endParaRPr lang="en-US" sz="2400" dirty="0"/>
          </a:p>
        </p:txBody>
      </p:sp>
    </p:spTree>
    <p:extLst>
      <p:ext uri="{BB962C8B-B14F-4D97-AF65-F5344CB8AC3E}">
        <p14:creationId xmlns:p14="http://schemas.microsoft.com/office/powerpoint/2010/main" val="299492666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770"/>
            <a:ext cx="8309429" cy="1197429"/>
          </a:xfrm>
        </p:spPr>
        <p:txBody>
          <a:bodyPr>
            <a:normAutofit fontScale="90000"/>
          </a:bodyPr>
          <a:lstStyle/>
          <a:p>
            <a:r>
              <a:rPr lang="en-US" dirty="0"/>
              <a:t>The Power of Postsecondary </a:t>
            </a:r>
            <a:r>
              <a:rPr lang="en-US" dirty="0" smtClean="0"/>
              <a:t>Education: Our 2020 Goal </a:t>
            </a:r>
            <a:r>
              <a:rPr lang="en-US" dirty="0"/>
              <a:t>and </a:t>
            </a:r>
            <a:r>
              <a:rPr lang="en-US" dirty="0" smtClean="0"/>
              <a:t>Progress </a:t>
            </a:r>
            <a:r>
              <a:rPr lang="en-US" dirty="0"/>
              <a:t>Thus Far</a:t>
            </a:r>
            <a:br>
              <a:rPr lang="en-US" dirty="0"/>
            </a:br>
            <a:endParaRPr lang="en-US" dirty="0"/>
          </a:p>
        </p:txBody>
      </p:sp>
      <p:sp>
        <p:nvSpPr>
          <p:cNvPr id="5" name="TextBox 4"/>
          <p:cNvSpPr txBox="1"/>
          <p:nvPr/>
        </p:nvSpPr>
        <p:spPr>
          <a:xfrm>
            <a:off x="537029" y="838200"/>
            <a:ext cx="8077200" cy="4231928"/>
          </a:xfrm>
          <a:prstGeom prst="rect">
            <a:avLst/>
          </a:prstGeom>
          <a:noFill/>
          <a:ln>
            <a:noFill/>
          </a:ln>
        </p:spPr>
        <p:txBody>
          <a:bodyPr wrap="square" rtlCol="0">
            <a:spAutoFit/>
          </a:bodyPr>
          <a:lstStyle/>
          <a:p>
            <a:pPr lvl="0"/>
            <a:endParaRPr lang="en-US" sz="1650" dirty="0">
              <a:solidFill>
                <a:srgbClr val="EEECE1">
                  <a:lumMod val="50000"/>
                </a:srgbClr>
              </a:solidFill>
            </a:endParaRPr>
          </a:p>
          <a:p>
            <a:pPr lvl="0"/>
            <a:endParaRPr lang="en-US" sz="1650" dirty="0"/>
          </a:p>
          <a:p>
            <a:pPr marL="285750" lvl="0" indent="-285750">
              <a:buFont typeface="Arial" panose="020B0604020202020204" pitchFamily="34" charset="0"/>
              <a:buChar char="•"/>
            </a:pPr>
            <a:r>
              <a:rPr lang="en-US" sz="2000" dirty="0"/>
              <a:t>Since </a:t>
            </a:r>
            <a:r>
              <a:rPr lang="en-US" sz="2000" dirty="0" smtClean="0"/>
              <a:t>President Obama took </a:t>
            </a:r>
            <a:r>
              <a:rPr lang="en-US" sz="2000" dirty="0"/>
              <a:t>office, </a:t>
            </a:r>
            <a:r>
              <a:rPr lang="en-US" sz="2000" dirty="0" smtClean="0"/>
              <a:t>we have </a:t>
            </a:r>
            <a:r>
              <a:rPr lang="en-US" sz="2000" dirty="0"/>
              <a:t>made historic investments in college affordability and reached many notable milestones: </a:t>
            </a:r>
            <a:endParaRPr lang="en-US" sz="2000" dirty="0" smtClean="0"/>
          </a:p>
          <a:p>
            <a:pPr lvl="0"/>
            <a:endParaRPr lang="en-US" sz="2000" dirty="0"/>
          </a:p>
          <a:p>
            <a:pPr marL="742950" lvl="1" indent="-285750">
              <a:buFont typeface="Arial" panose="020B0604020202020204" pitchFamily="34" charset="0"/>
              <a:buChar char="•"/>
            </a:pPr>
            <a:r>
              <a:rPr lang="en-US" sz="2000" dirty="0" smtClean="0"/>
              <a:t>Reduced Burden of Applying for Aid (FAFSA)</a:t>
            </a:r>
          </a:p>
          <a:p>
            <a:pPr marL="742950" lvl="1" indent="-285750">
              <a:buFont typeface="Arial" panose="020B0604020202020204" pitchFamily="34" charset="0"/>
              <a:buChar char="•"/>
            </a:pPr>
            <a:r>
              <a:rPr lang="en-US" sz="2000" dirty="0" smtClean="0"/>
              <a:t>Increased </a:t>
            </a:r>
            <a:r>
              <a:rPr lang="en-US" sz="2000" dirty="0"/>
              <a:t>Pell </a:t>
            </a:r>
            <a:r>
              <a:rPr lang="en-US" sz="2000" dirty="0" smtClean="0"/>
              <a:t>eligibility</a:t>
            </a:r>
          </a:p>
          <a:p>
            <a:pPr marL="742950" lvl="1" indent="-285750">
              <a:buFont typeface="Arial" panose="020B0604020202020204" pitchFamily="34" charset="0"/>
              <a:buChar char="•"/>
            </a:pPr>
            <a:r>
              <a:rPr lang="en-US" sz="2000" dirty="0" smtClean="0"/>
              <a:t>Launched </a:t>
            </a:r>
            <a:r>
              <a:rPr lang="en-US" sz="2000" dirty="0"/>
              <a:t>the American Opportunity Tax </a:t>
            </a:r>
            <a:r>
              <a:rPr lang="en-US" sz="2000" dirty="0" smtClean="0"/>
              <a:t>Credit</a:t>
            </a:r>
          </a:p>
          <a:p>
            <a:pPr marL="742950" lvl="1" indent="-285750">
              <a:buFont typeface="Arial" panose="020B0604020202020204" pitchFamily="34" charset="0"/>
              <a:buChar char="•"/>
            </a:pPr>
            <a:r>
              <a:rPr lang="en-US" sz="2000" dirty="0" smtClean="0"/>
              <a:t>Made significant new </a:t>
            </a:r>
            <a:r>
              <a:rPr lang="en-US" sz="2000" dirty="0"/>
              <a:t>investments in the nation’s community college </a:t>
            </a:r>
            <a:r>
              <a:rPr lang="en-US" sz="2000" dirty="0" smtClean="0"/>
              <a:t>system.</a:t>
            </a:r>
          </a:p>
          <a:p>
            <a:pPr marL="742950" lvl="1" indent="-285750">
              <a:buFont typeface="Arial" panose="020B0604020202020204" pitchFamily="34" charset="0"/>
              <a:buChar char="•"/>
            </a:pPr>
            <a:r>
              <a:rPr lang="en-US" sz="2000" dirty="0" smtClean="0"/>
              <a:t>Developed new </a:t>
            </a:r>
            <a:r>
              <a:rPr lang="en-US" sz="2000" dirty="0"/>
              <a:t>resources like the College Scorecard and the Financial Aid Shopping Sheet, which 2,000 schools now use to describe their financial aid offerings on a comparable </a:t>
            </a:r>
            <a:r>
              <a:rPr lang="en-US" sz="2000" dirty="0" smtClean="0"/>
              <a:t>basis</a:t>
            </a:r>
          </a:p>
          <a:p>
            <a:pPr marL="742950" lvl="1"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4269205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President's Fiscal Year 2015 Budget Proposal</a:t>
            </a:r>
          </a:p>
        </p:txBody>
      </p:sp>
      <p:sp>
        <p:nvSpPr>
          <p:cNvPr id="5" name="TextBox 4"/>
          <p:cNvSpPr txBox="1"/>
          <p:nvPr/>
        </p:nvSpPr>
        <p:spPr>
          <a:xfrm>
            <a:off x="533400" y="1371600"/>
            <a:ext cx="8077200" cy="5262979"/>
          </a:xfrm>
          <a:prstGeom prst="rect">
            <a:avLst/>
          </a:prstGeom>
          <a:noFill/>
          <a:ln>
            <a:noFill/>
          </a:ln>
        </p:spPr>
        <p:txBody>
          <a:bodyPr wrap="square" rtlCol="0">
            <a:spAutoFit/>
          </a:bodyPr>
          <a:lstStyle/>
          <a:p>
            <a:pPr marL="285750" lvl="0" indent="-285750">
              <a:buFont typeface="Arial" panose="020B0604020202020204" pitchFamily="34" charset="0"/>
              <a:buChar char="•"/>
            </a:pPr>
            <a:r>
              <a:rPr lang="en-US" sz="2000" dirty="0" smtClean="0"/>
              <a:t>The President’s budget prioritizes college access, affordability, and completion, especially for middle-class and lower-income Americans by:</a:t>
            </a:r>
          </a:p>
          <a:p>
            <a:pPr marL="285750" lvl="0"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a:t>Fully funding the $5,830 maximum Pell Grant </a:t>
            </a:r>
            <a:r>
              <a:rPr lang="en-US" sz="2000" dirty="0" smtClean="0"/>
              <a:t>award</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smtClean="0"/>
              <a:t>Proposes modifying SAP requirements to encourage students to complete their studies on time</a:t>
            </a:r>
          </a:p>
          <a:p>
            <a:pPr lvl="1"/>
            <a:endParaRPr lang="en-US" sz="2000" dirty="0" smtClean="0"/>
          </a:p>
          <a:p>
            <a:pPr marL="742950" lvl="1" indent="-285750">
              <a:buFont typeface="Arial" panose="020B0604020202020204" pitchFamily="34" charset="0"/>
              <a:buChar char="•"/>
            </a:pPr>
            <a:r>
              <a:rPr lang="en-US" sz="2000" dirty="0" smtClean="0"/>
              <a:t>Extending </a:t>
            </a:r>
            <a:r>
              <a:rPr lang="en-US" sz="2000" dirty="0"/>
              <a:t>Pay-As-You-Earn (</a:t>
            </a:r>
            <a:r>
              <a:rPr lang="en-US" sz="2000" dirty="0" smtClean="0"/>
              <a:t>PAYE) to </a:t>
            </a:r>
            <a:r>
              <a:rPr lang="en-US" sz="2000" dirty="0"/>
              <a:t>all student borrowers and better targeting PAYE benefits </a:t>
            </a:r>
            <a:endParaRPr lang="en-US" sz="2000" dirty="0" smtClean="0"/>
          </a:p>
          <a:p>
            <a:pPr lvl="1"/>
            <a:endParaRPr lang="en-US" sz="2000" dirty="0"/>
          </a:p>
          <a:p>
            <a:pPr marL="742950" lvl="1" indent="-285750">
              <a:buFont typeface="Arial" panose="020B0604020202020204" pitchFamily="34" charset="0"/>
              <a:buChar char="•"/>
            </a:pPr>
            <a:r>
              <a:rPr lang="en-US" sz="2000" dirty="0"/>
              <a:t>Offering College Opportunity and Graduation Bonuses to reward colleges that enroll and graduate many low-income students and </a:t>
            </a:r>
            <a:r>
              <a:rPr lang="en-US" sz="2000" dirty="0" smtClean="0"/>
              <a:t>improve performance</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sz="2000" dirty="0"/>
          </a:p>
          <a:p>
            <a:pPr marL="285750" indent="-285750">
              <a:buFont typeface="Wingdings" pitchFamily="2" charset="2"/>
              <a:buChar char="§"/>
            </a:pPr>
            <a:endParaRPr lang="en-US" sz="1600" dirty="0"/>
          </a:p>
        </p:txBody>
      </p:sp>
    </p:spTree>
    <p:extLst>
      <p:ext uri="{BB962C8B-B14F-4D97-AF65-F5344CB8AC3E}">
        <p14:creationId xmlns:p14="http://schemas.microsoft.com/office/powerpoint/2010/main" val="345008529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President's Fiscal Year 2015 Budget Proposal</a:t>
            </a:r>
          </a:p>
        </p:txBody>
      </p:sp>
      <p:sp>
        <p:nvSpPr>
          <p:cNvPr id="5" name="TextBox 4"/>
          <p:cNvSpPr txBox="1"/>
          <p:nvPr/>
        </p:nvSpPr>
        <p:spPr>
          <a:xfrm>
            <a:off x="533400" y="1371600"/>
            <a:ext cx="8077200" cy="4955203"/>
          </a:xfrm>
          <a:prstGeom prst="rect">
            <a:avLst/>
          </a:prstGeom>
          <a:noFill/>
          <a:ln>
            <a:noFill/>
          </a:ln>
        </p:spPr>
        <p:txBody>
          <a:bodyPr wrap="square" rtlCol="0">
            <a:spAutoFit/>
          </a:bodyPr>
          <a:lstStyle/>
          <a:p>
            <a:pPr marL="285750" lvl="0"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smtClean="0"/>
              <a:t>Driving </a:t>
            </a:r>
            <a:r>
              <a:rPr lang="en-US" sz="2000" dirty="0"/>
              <a:t>systemic reform in States through the competitive State Higher Education Performance Fund </a:t>
            </a:r>
            <a:r>
              <a:rPr lang="en-US" sz="2000" dirty="0" smtClean="0"/>
              <a:t>program</a:t>
            </a:r>
          </a:p>
          <a:p>
            <a:pPr lvl="1"/>
            <a:endParaRPr lang="en-US" sz="2000" dirty="0"/>
          </a:p>
          <a:p>
            <a:pPr marL="742950" lvl="1" indent="-285750">
              <a:buFont typeface="Arial" panose="020B0604020202020204" pitchFamily="34" charset="0"/>
              <a:buChar char="•"/>
            </a:pPr>
            <a:r>
              <a:rPr lang="en-US" sz="2000" dirty="0"/>
              <a:t>Reforming campus-based aid to promote affordability, quality and outcomes </a:t>
            </a:r>
            <a:endParaRPr lang="en-US" sz="2000" dirty="0" smtClean="0"/>
          </a:p>
          <a:p>
            <a:pPr lvl="1"/>
            <a:endParaRPr lang="en-US" sz="2000" dirty="0"/>
          </a:p>
          <a:p>
            <a:pPr marL="742950" lvl="1" indent="-285750">
              <a:buFont typeface="Arial" panose="020B0604020202020204" pitchFamily="34" charset="0"/>
              <a:buChar char="•"/>
            </a:pPr>
            <a:r>
              <a:rPr lang="en-US" sz="2000" dirty="0"/>
              <a:t>Supporting the development of the new college rating </a:t>
            </a:r>
            <a:r>
              <a:rPr lang="en-US" sz="2000" dirty="0" smtClean="0"/>
              <a:t>system</a:t>
            </a:r>
          </a:p>
          <a:p>
            <a:pPr lvl="1"/>
            <a:endParaRPr lang="en-US" sz="2000" dirty="0"/>
          </a:p>
          <a:p>
            <a:pPr marL="742950" lvl="1" indent="-285750">
              <a:buFont typeface="Arial" panose="020B0604020202020204" pitchFamily="34" charset="0"/>
              <a:buChar char="•"/>
            </a:pPr>
            <a:r>
              <a:rPr lang="en-US" sz="2000" dirty="0"/>
              <a:t>Supporting institutional innovation with $100 million for the First in the World program for innovative strategies and practices that improve affordability and outcomes for low-income students and with $75 million for a new College Success Grants competitive grant program to HBCUs and other MSIs to support innovations that reduce costs and improve outcomes for students</a:t>
            </a:r>
          </a:p>
          <a:p>
            <a:pPr marL="285750" indent="-285750">
              <a:buFont typeface="Wingdings" pitchFamily="2" charset="2"/>
              <a:buChar char="§"/>
            </a:pPr>
            <a:endParaRPr lang="en-US" sz="1600" dirty="0"/>
          </a:p>
        </p:txBody>
      </p:sp>
    </p:spTree>
    <p:extLst>
      <p:ext uri="{BB962C8B-B14F-4D97-AF65-F5344CB8AC3E}">
        <p14:creationId xmlns:p14="http://schemas.microsoft.com/office/powerpoint/2010/main" val="316169604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President's Fiscal Year 2015 Budget Proposal</a:t>
            </a:r>
          </a:p>
        </p:txBody>
      </p:sp>
      <p:sp>
        <p:nvSpPr>
          <p:cNvPr id="6" name="TextBox 5"/>
          <p:cNvSpPr txBox="1"/>
          <p:nvPr/>
        </p:nvSpPr>
        <p:spPr>
          <a:xfrm>
            <a:off x="533400" y="1752600"/>
            <a:ext cx="8077200" cy="3662541"/>
          </a:xfrm>
          <a:prstGeom prst="rect">
            <a:avLst/>
          </a:prstGeom>
          <a:noFill/>
          <a:ln>
            <a:noFill/>
          </a:ln>
        </p:spPr>
        <p:txBody>
          <a:bodyPr wrap="square" rtlCol="0">
            <a:spAutoFit/>
          </a:bodyPr>
          <a:lstStyle/>
          <a:p>
            <a:pPr marL="285750" lvl="0" indent="-285750">
              <a:buFont typeface="Arial" panose="020B0604020202020204" pitchFamily="34" charset="0"/>
              <a:buChar char="•"/>
            </a:pPr>
            <a:r>
              <a:rPr lang="en-US" sz="2000" dirty="0"/>
              <a:t>A</a:t>
            </a:r>
            <a:r>
              <a:rPr lang="en-US" sz="2000" dirty="0" smtClean="0"/>
              <a:t>id </a:t>
            </a:r>
            <a:r>
              <a:rPr lang="en-US" sz="2000" dirty="0"/>
              <a:t>for </a:t>
            </a:r>
            <a:r>
              <a:rPr lang="en-US" sz="2000" dirty="0" smtClean="0"/>
              <a:t>HBCU’s and other MSI’ s through Institutional </a:t>
            </a:r>
            <a:r>
              <a:rPr lang="en-US" sz="2000" dirty="0"/>
              <a:t>D</a:t>
            </a:r>
            <a:r>
              <a:rPr lang="en-US" sz="2000" dirty="0" smtClean="0"/>
              <a:t>evelopment Programs and Hispanic-Serving Institutions programs</a:t>
            </a:r>
          </a:p>
          <a:p>
            <a:pPr lvl="0"/>
            <a:endParaRPr lang="en-US" sz="2000" dirty="0" smtClean="0"/>
          </a:p>
          <a:p>
            <a:pPr marL="742950" lvl="1" indent="-285750">
              <a:buFont typeface="Arial" panose="020B0604020202020204" pitchFamily="34" charset="0"/>
              <a:buChar char="•"/>
            </a:pPr>
            <a:r>
              <a:rPr lang="en-US" sz="2000" dirty="0" smtClean="0"/>
              <a:t>$</a:t>
            </a:r>
            <a:r>
              <a:rPr lang="en-US" sz="2000" dirty="0"/>
              <a:t>423 million discretionary and $155 million in mandatory </a:t>
            </a:r>
            <a:r>
              <a:rPr lang="en-US" sz="2000" dirty="0" smtClean="0"/>
              <a:t>funding for institutional development programs</a:t>
            </a:r>
          </a:p>
          <a:p>
            <a:pPr marL="742950" lvl="1" indent="-285750">
              <a:buFont typeface="Arial" panose="020B0604020202020204" pitchFamily="34" charset="0"/>
              <a:buChar char="•"/>
            </a:pPr>
            <a:r>
              <a:rPr lang="en-US" sz="2000" dirty="0" smtClean="0"/>
              <a:t> $107 </a:t>
            </a:r>
            <a:r>
              <a:rPr lang="en-US" sz="2000" dirty="0"/>
              <a:t>million discretionary and $100 million in mandatory </a:t>
            </a:r>
            <a:r>
              <a:rPr lang="en-US" sz="2000" dirty="0" smtClean="0"/>
              <a:t>funding</a:t>
            </a:r>
            <a:r>
              <a:rPr lang="en-US" sz="2000" dirty="0"/>
              <a:t> </a:t>
            </a:r>
            <a:r>
              <a:rPr lang="en-US" sz="2000" dirty="0" smtClean="0"/>
              <a:t>for Hispanic-Serving Institutions</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The </a:t>
            </a:r>
            <a:r>
              <a:rPr lang="en-US" sz="2000" dirty="0" smtClean="0"/>
              <a:t>budget directly </a:t>
            </a:r>
            <a:r>
              <a:rPr lang="en-US" sz="2000" dirty="0"/>
              <a:t>supports low-income students with $838 million for Federal TRIO programs and $302 million for GEAR </a:t>
            </a:r>
            <a:r>
              <a:rPr lang="en-US" sz="2000" dirty="0" smtClean="0"/>
              <a:t>UP</a:t>
            </a:r>
          </a:p>
          <a:p>
            <a:pPr marL="285750" lvl="0" indent="-285750">
              <a:buFont typeface="Arial" panose="020B0604020202020204" pitchFamily="34" charset="0"/>
              <a:buChar char="•"/>
            </a:pPr>
            <a:endParaRPr lang="en-US" sz="1600" dirty="0"/>
          </a:p>
          <a:p>
            <a:pPr marL="285750" indent="-285750">
              <a:buFont typeface="Wingdings" pitchFamily="2" charset="2"/>
              <a:buChar char="§"/>
            </a:pPr>
            <a:endParaRPr lang="en-US" sz="1600" dirty="0"/>
          </a:p>
        </p:txBody>
      </p:sp>
    </p:spTree>
    <p:extLst>
      <p:ext uri="{BB962C8B-B14F-4D97-AF65-F5344CB8AC3E}">
        <p14:creationId xmlns:p14="http://schemas.microsoft.com/office/powerpoint/2010/main" val="199362885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President’s August Proposal:  A Shared Charge and Common Ground</a:t>
            </a:r>
          </a:p>
        </p:txBody>
      </p:sp>
      <p:sp>
        <p:nvSpPr>
          <p:cNvPr id="5" name="TextBox 4"/>
          <p:cNvSpPr txBox="1"/>
          <p:nvPr/>
        </p:nvSpPr>
        <p:spPr>
          <a:xfrm>
            <a:off x="533400" y="1600200"/>
            <a:ext cx="8077200" cy="4093428"/>
          </a:xfrm>
          <a:prstGeom prst="rect">
            <a:avLst/>
          </a:prstGeom>
          <a:noFill/>
          <a:ln>
            <a:noFill/>
          </a:ln>
        </p:spPr>
        <p:txBody>
          <a:bodyPr wrap="square" rtlCol="0">
            <a:spAutoFit/>
          </a:bodyPr>
          <a:lstStyle/>
          <a:p>
            <a:pPr marL="285750" lvl="0" indent="-285750">
              <a:buFont typeface="Arial" panose="020B0604020202020204" pitchFamily="34" charset="0"/>
              <a:buChar char="•"/>
            </a:pPr>
            <a:r>
              <a:rPr lang="en-US" sz="2000" dirty="0"/>
              <a:t>The President’s budget builds on an ambitious new initiative he proposed last August to promote college value and </a:t>
            </a:r>
            <a:r>
              <a:rPr lang="en-US" sz="2000" dirty="0" smtClean="0"/>
              <a:t>affordability</a:t>
            </a:r>
          </a:p>
          <a:p>
            <a:pPr lvl="0"/>
            <a:endParaRPr lang="en-US" sz="2000" dirty="0" smtClean="0"/>
          </a:p>
          <a:p>
            <a:pPr marL="285750" lvl="0" indent="-285750">
              <a:buFont typeface="Arial" panose="020B0604020202020204" pitchFamily="34" charset="0"/>
              <a:buChar char="•"/>
            </a:pPr>
            <a:r>
              <a:rPr lang="en-US" sz="2000" dirty="0" smtClean="0"/>
              <a:t> The August </a:t>
            </a:r>
            <a:r>
              <a:rPr lang="en-US" sz="2000" dirty="0"/>
              <a:t>proposal’s threefold purpose is:</a:t>
            </a:r>
          </a:p>
          <a:p>
            <a:pPr marL="800100" lvl="1" indent="-342900">
              <a:buFont typeface="+mj-lt"/>
              <a:buAutoNum type="arabicPeriod"/>
            </a:pPr>
            <a:r>
              <a:rPr lang="en-US" sz="2000" dirty="0" smtClean="0"/>
              <a:t>Reward schools </a:t>
            </a:r>
            <a:r>
              <a:rPr lang="en-US" sz="2000" dirty="0"/>
              <a:t>for performance in increasing student access and success, while also lowering </a:t>
            </a:r>
            <a:r>
              <a:rPr lang="en-US" sz="2000" dirty="0" smtClean="0"/>
              <a:t>costs</a:t>
            </a:r>
            <a:endParaRPr lang="en-US" sz="2000" dirty="0"/>
          </a:p>
          <a:p>
            <a:pPr marL="800100" lvl="1" indent="-342900">
              <a:buFont typeface="+mj-lt"/>
              <a:buAutoNum type="arabicPeriod"/>
            </a:pPr>
            <a:r>
              <a:rPr lang="en-US" sz="2000" dirty="0" smtClean="0"/>
              <a:t>Spur innovation </a:t>
            </a:r>
            <a:r>
              <a:rPr lang="en-US" sz="2000" dirty="0"/>
              <a:t>and a healthy spirit of </a:t>
            </a:r>
            <a:r>
              <a:rPr lang="en-US" sz="2000" dirty="0" smtClean="0"/>
              <a:t>competition</a:t>
            </a:r>
            <a:endParaRPr lang="en-US" sz="2000" dirty="0"/>
          </a:p>
          <a:p>
            <a:pPr marL="800100" lvl="1" indent="-342900">
              <a:buFont typeface="+mj-lt"/>
              <a:buAutoNum type="arabicPeriod"/>
            </a:pPr>
            <a:r>
              <a:rPr lang="en-US" sz="2000" dirty="0"/>
              <a:t>E</a:t>
            </a:r>
            <a:r>
              <a:rPr lang="en-US" sz="2000" dirty="0" smtClean="0"/>
              <a:t>nsure </a:t>
            </a:r>
            <a:r>
              <a:rPr lang="en-US" sz="2000" dirty="0"/>
              <a:t>that student debt is </a:t>
            </a:r>
            <a:r>
              <a:rPr lang="en-US" sz="2000" dirty="0" smtClean="0"/>
              <a:t>manageable </a:t>
            </a:r>
          </a:p>
          <a:p>
            <a:pPr lvl="1"/>
            <a:endParaRPr lang="en-US" sz="2000" dirty="0"/>
          </a:p>
          <a:p>
            <a:pPr marL="285750" indent="-285750">
              <a:buFont typeface="Arial" panose="020B0604020202020204" pitchFamily="34" charset="0"/>
              <a:buChar char="•"/>
            </a:pPr>
            <a:r>
              <a:rPr lang="en-US" sz="2000" dirty="0" smtClean="0"/>
              <a:t>The </a:t>
            </a:r>
            <a:r>
              <a:rPr lang="en-US" sz="2000" dirty="0"/>
              <a:t>President’s proposal </a:t>
            </a:r>
            <a:r>
              <a:rPr lang="en-US" sz="2000" dirty="0" smtClean="0"/>
              <a:t> is </a:t>
            </a:r>
            <a:r>
              <a:rPr lang="en-US" sz="2000" dirty="0"/>
              <a:t>the next step in the Administration’s far-reaching agenda for postsecondary access, quality, affordability, and completion, which began in </a:t>
            </a:r>
            <a:r>
              <a:rPr lang="en-US" sz="2000" dirty="0" smtClean="0"/>
              <a:t>2009</a:t>
            </a:r>
          </a:p>
          <a:p>
            <a:pPr marL="285750" indent="-28575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308389698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college ratings system</a:t>
            </a:r>
            <a:br>
              <a:rPr lang="en-US" dirty="0"/>
            </a:br>
            <a:endParaRPr lang="en-US" dirty="0"/>
          </a:p>
        </p:txBody>
      </p:sp>
      <p:sp>
        <p:nvSpPr>
          <p:cNvPr id="5" name="TextBox 4"/>
          <p:cNvSpPr txBox="1"/>
          <p:nvPr/>
        </p:nvSpPr>
        <p:spPr>
          <a:xfrm>
            <a:off x="511629" y="1143000"/>
            <a:ext cx="8077200" cy="3416320"/>
          </a:xfrm>
          <a:prstGeom prst="rect">
            <a:avLst/>
          </a:prstGeom>
          <a:noFill/>
          <a:ln>
            <a:noFill/>
          </a:ln>
        </p:spPr>
        <p:txBody>
          <a:bodyPr wrap="square" rtlCol="0">
            <a:spAutoFit/>
          </a:bodyPr>
          <a:lstStyle/>
          <a:p>
            <a:pPr marL="742950" lvl="1" indent="-285750">
              <a:buFont typeface="Arial" panose="020B0604020202020204" pitchFamily="34" charset="0"/>
              <a:buChar char="•"/>
            </a:pPr>
            <a:endParaRPr lang="en-US" sz="2000" dirty="0" smtClean="0"/>
          </a:p>
          <a:p>
            <a:pPr marL="742950" lvl="1" indent="-285750">
              <a:buFont typeface="Arial" panose="020B0604020202020204" pitchFamily="34" charset="0"/>
              <a:buChar char="•"/>
            </a:pPr>
            <a:r>
              <a:rPr lang="en-US" sz="2000" dirty="0" smtClean="0"/>
              <a:t>College matters </a:t>
            </a:r>
            <a:r>
              <a:rPr lang="en-US" sz="2000" dirty="0"/>
              <a:t>more than ever to preserving the American Dream. </a:t>
            </a:r>
            <a:endParaRPr lang="en-US" sz="2000" dirty="0" smtClean="0"/>
          </a:p>
          <a:p>
            <a:pPr lvl="1"/>
            <a:r>
              <a:rPr lang="en-US" sz="2000" dirty="0" smtClean="0"/>
              <a:t> </a:t>
            </a:r>
          </a:p>
          <a:p>
            <a:pPr marL="742950" lvl="1" indent="-285750">
              <a:buFont typeface="Arial" panose="020B0604020202020204" pitchFamily="34" charset="0"/>
              <a:buChar char="•"/>
            </a:pPr>
            <a:r>
              <a:rPr lang="en-US" sz="2000" dirty="0" smtClean="0"/>
              <a:t>College costs </a:t>
            </a:r>
            <a:r>
              <a:rPr lang="en-US" sz="2000" dirty="0"/>
              <a:t>more than ever – last year, federal student debt topped </a:t>
            </a:r>
            <a:r>
              <a:rPr lang="en-US" sz="2000" dirty="0" smtClean="0"/>
              <a:t>$1 trillion</a:t>
            </a:r>
          </a:p>
          <a:p>
            <a:pPr lvl="1"/>
            <a:endParaRPr lang="en-US" sz="2000" dirty="0" smtClean="0"/>
          </a:p>
          <a:p>
            <a:pPr marL="742950" lvl="1" indent="-285750">
              <a:buFont typeface="Arial" panose="020B0604020202020204" pitchFamily="34" charset="0"/>
              <a:buChar char="•"/>
            </a:pPr>
            <a:r>
              <a:rPr lang="en-US" sz="2000" dirty="0" smtClean="0"/>
              <a:t>Clear </a:t>
            </a:r>
            <a:r>
              <a:rPr lang="en-US" sz="2000" dirty="0"/>
              <a:t>information on college cost and quality is too hard to come </a:t>
            </a:r>
            <a:r>
              <a:rPr lang="en-US" sz="2000" dirty="0" smtClean="0"/>
              <a:t>by</a:t>
            </a:r>
          </a:p>
          <a:p>
            <a:pPr lvl="1"/>
            <a:r>
              <a:rPr lang="en-US" sz="2000" dirty="0" smtClean="0"/>
              <a:t> </a:t>
            </a:r>
            <a:endParaRPr lang="en-US" sz="2000" dirty="0"/>
          </a:p>
          <a:p>
            <a:pPr marL="742950" lvl="1" indent="-285750">
              <a:buFont typeface="Arial" panose="020B0604020202020204" pitchFamily="34" charset="0"/>
              <a:buChar char="•"/>
            </a:pPr>
            <a:r>
              <a:rPr lang="en-US" sz="2000" dirty="0"/>
              <a:t>Parents, counselors, and </a:t>
            </a:r>
            <a:r>
              <a:rPr lang="en-US" sz="2000" dirty="0" smtClean="0"/>
              <a:t>students  say </a:t>
            </a:r>
            <a:r>
              <a:rPr lang="en-US" sz="2000" dirty="0"/>
              <a:t>they </a:t>
            </a:r>
            <a:r>
              <a:rPr lang="en-US" sz="2000" dirty="0" smtClean="0"/>
              <a:t>need </a:t>
            </a:r>
            <a:r>
              <a:rPr lang="en-US" sz="2000" dirty="0"/>
              <a:t>this information to plan for the </a:t>
            </a:r>
            <a:r>
              <a:rPr lang="en-US" sz="2000" dirty="0" smtClean="0"/>
              <a:t>future</a:t>
            </a:r>
          </a:p>
          <a:p>
            <a:pPr lvl="1"/>
            <a:endParaRPr lang="en-US" sz="1600" dirty="0"/>
          </a:p>
        </p:txBody>
      </p:sp>
      <p:sp>
        <p:nvSpPr>
          <p:cNvPr id="6" name="Text Placeholder 3"/>
          <p:cNvSpPr>
            <a:spLocks noGrp="1"/>
          </p:cNvSpPr>
          <p:nvPr>
            <p:ph type="body" sz="quarter" idx="11"/>
          </p:nvPr>
        </p:nvSpPr>
        <p:spPr>
          <a:xfrm>
            <a:off x="457200" y="792163"/>
            <a:ext cx="8229600" cy="503237"/>
          </a:xfrm>
        </p:spPr>
        <p:txBody>
          <a:bodyPr/>
          <a:lstStyle/>
          <a:p>
            <a:r>
              <a:rPr lang="en-US" dirty="0" smtClean="0"/>
              <a:t>Why IS A RATINGS SYSTEM NEEDED?</a:t>
            </a:r>
            <a:endParaRPr lang="en-US" dirty="0"/>
          </a:p>
        </p:txBody>
      </p:sp>
    </p:spTree>
    <p:extLst>
      <p:ext uri="{BB962C8B-B14F-4D97-AF65-F5344CB8AC3E}">
        <p14:creationId xmlns:p14="http://schemas.microsoft.com/office/powerpoint/2010/main" val="255426464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college ratings system</a:t>
            </a:r>
            <a:br>
              <a:rPr lang="en-US" dirty="0"/>
            </a:br>
            <a:endParaRPr lang="en-US" dirty="0"/>
          </a:p>
        </p:txBody>
      </p:sp>
      <p:sp>
        <p:nvSpPr>
          <p:cNvPr id="5" name="TextBox 4"/>
          <p:cNvSpPr txBox="1"/>
          <p:nvPr/>
        </p:nvSpPr>
        <p:spPr>
          <a:xfrm>
            <a:off x="511629" y="1143000"/>
            <a:ext cx="8077200" cy="3785652"/>
          </a:xfrm>
          <a:prstGeom prst="rect">
            <a:avLst/>
          </a:prstGeom>
          <a:noFill/>
          <a:ln>
            <a:noFill/>
          </a:ln>
        </p:spPr>
        <p:txBody>
          <a:bodyPr wrap="square" rtlCol="0">
            <a:spAutoFit/>
          </a:bodyPr>
          <a:lstStyle/>
          <a:p>
            <a:pPr marL="742950" lvl="1" indent="-285750">
              <a:buFont typeface="Arial" panose="020B0604020202020204" pitchFamily="34" charset="0"/>
              <a:buChar char="•"/>
            </a:pPr>
            <a:endParaRPr lang="en-US" sz="2000" dirty="0" smtClean="0"/>
          </a:p>
          <a:p>
            <a:pPr marL="742950" lvl="1" indent="-285750">
              <a:buFont typeface="Arial" panose="020B0604020202020204" pitchFamily="34" charset="0"/>
              <a:buChar char="•"/>
            </a:pPr>
            <a:r>
              <a:rPr lang="en-US" sz="2000" dirty="0" smtClean="0"/>
              <a:t>A formal proposal has not yet been </a:t>
            </a:r>
            <a:r>
              <a:rPr lang="en-US" sz="2000" dirty="0" smtClean="0"/>
              <a:t>created: </a:t>
            </a:r>
            <a:r>
              <a:rPr lang="en-US" sz="2000" dirty="0" smtClean="0"/>
              <a:t>the Department is continuing to reach out to stakeholders to determine what they would find most helpful in the new system</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smtClean="0"/>
              <a:t>President Obama has asked that the Ratings system be based on three factors:</a:t>
            </a:r>
          </a:p>
          <a:p>
            <a:pPr marL="1257300" lvl="2" indent="-342900">
              <a:buAutoNum type="arabicPeriod"/>
            </a:pPr>
            <a:r>
              <a:rPr lang="en-US" sz="2000" b="1" dirty="0" smtClean="0"/>
              <a:t>Access, </a:t>
            </a:r>
            <a:r>
              <a:rPr lang="en-US" sz="2000" dirty="0" smtClean="0"/>
              <a:t>such as % of students receiving Pell grants</a:t>
            </a:r>
          </a:p>
          <a:p>
            <a:pPr marL="1257300" lvl="2" indent="-342900">
              <a:buAutoNum type="arabicPeriod"/>
            </a:pPr>
            <a:r>
              <a:rPr lang="en-US" sz="2000" b="1" dirty="0" smtClean="0"/>
              <a:t>Affordability, </a:t>
            </a:r>
            <a:r>
              <a:rPr lang="en-US" sz="2000" dirty="0" smtClean="0"/>
              <a:t>such as average tuition, scholarships, and loan debt; and</a:t>
            </a:r>
          </a:p>
          <a:p>
            <a:pPr marL="1257300" lvl="2" indent="-342900">
              <a:buAutoNum type="arabicPeriod"/>
            </a:pPr>
            <a:r>
              <a:rPr lang="en-US" sz="2000" b="1" dirty="0" smtClean="0"/>
              <a:t>Outcomes, </a:t>
            </a:r>
            <a:r>
              <a:rPr lang="en-US" sz="2000" dirty="0" smtClean="0"/>
              <a:t>such as graduation and transfer rates, graduate earnings, and advanced degrees of college graduates</a:t>
            </a:r>
            <a:endParaRPr lang="en-US" sz="2000" dirty="0"/>
          </a:p>
        </p:txBody>
      </p:sp>
      <p:sp>
        <p:nvSpPr>
          <p:cNvPr id="6" name="Text Placeholder 3"/>
          <p:cNvSpPr>
            <a:spLocks noGrp="1"/>
          </p:cNvSpPr>
          <p:nvPr>
            <p:ph type="body" sz="quarter" idx="11"/>
          </p:nvPr>
        </p:nvSpPr>
        <p:spPr>
          <a:xfrm>
            <a:off x="457200" y="792163"/>
            <a:ext cx="8229600" cy="503237"/>
          </a:xfrm>
        </p:spPr>
        <p:txBody>
          <a:bodyPr/>
          <a:lstStyle/>
          <a:p>
            <a:r>
              <a:rPr lang="en-US" dirty="0" smtClean="0"/>
              <a:t>WHAT WILL BE IN A RATINGS SYSTEM?</a:t>
            </a:r>
            <a:endParaRPr lang="en-US" dirty="0"/>
          </a:p>
        </p:txBody>
      </p:sp>
    </p:spTree>
    <p:extLst>
      <p:ext uri="{BB962C8B-B14F-4D97-AF65-F5344CB8AC3E}">
        <p14:creationId xmlns:p14="http://schemas.microsoft.com/office/powerpoint/2010/main" val="226726379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1311</Words>
  <Application>Microsoft Office PowerPoint</Application>
  <PresentationFormat>On-screen Show (4:3)</PresentationFormat>
  <Paragraphs>164</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The Administration’s Higher Education Agenda: Where Does Student Aid Fit in?</vt:lpstr>
      <vt:lpstr>The Challenge</vt:lpstr>
      <vt:lpstr>The Power of Postsecondary Education: Our 2020 Goal and Progress Thus Far </vt:lpstr>
      <vt:lpstr>The President's Fiscal Year 2015 Budget Proposal</vt:lpstr>
      <vt:lpstr>The President's Fiscal Year 2015 Budget Proposal</vt:lpstr>
      <vt:lpstr>The President's Fiscal Year 2015 Budget Proposal</vt:lpstr>
      <vt:lpstr>The President’s August Proposal:  A Shared Charge and Common Ground</vt:lpstr>
      <vt:lpstr>Proposed college ratings system </vt:lpstr>
      <vt:lpstr>Proposed college ratings system </vt:lpstr>
      <vt:lpstr>Proposed college ratings system</vt:lpstr>
      <vt:lpstr>Proposed college ratings system</vt:lpstr>
      <vt:lpstr>Proposed college ratings system</vt:lpstr>
      <vt:lpstr>Proposed college ratings system</vt:lpstr>
      <vt:lpstr>Proposed college ratings system</vt:lpstr>
      <vt:lpstr>Proposed college ratings system</vt:lpstr>
      <vt:lpstr>Additional Activities and Priorities</vt:lpstr>
      <vt:lpstr>The Administration’s Higher Education Agenda: Where Does Student Aid Fit in?</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Administration’s Higher Education Agenda: Where Does Student Aid Fit in?</dc:title>
  <dc:creator>U.S. Department of Education</dc:creator>
  <cp:lastModifiedBy>Jeff Appel</cp:lastModifiedBy>
  <cp:revision>33</cp:revision>
  <dcterms:created xsi:type="dcterms:W3CDTF">2014-04-22T17:40:07Z</dcterms:created>
  <dcterms:modified xsi:type="dcterms:W3CDTF">2014-08-04T19:15:45Z</dcterms:modified>
</cp:coreProperties>
</file>